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7"/>
    <p:restoredTop sz="94712"/>
  </p:normalViewPr>
  <p:slideViewPr>
    <p:cSldViewPr snapToGrid="0" snapToObjects="1">
      <p:cViewPr varScale="1">
        <p:scale>
          <a:sx n="87" d="100"/>
          <a:sy n="87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8489B-393E-C743-9C40-49D245989F2C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52BFE-49E7-4043-9D99-1DFD5DB60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0E675-0509-8A49-AE61-8D56AA3F0900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C61E8-D406-5245-8C7F-A197E266E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9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C61E8-D406-5245-8C7F-A197E266E8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7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56124" y="46929"/>
            <a:ext cx="4322618" cy="4227460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/>
        </p:nvSpPr>
        <p:spPr bwMode="auto">
          <a:xfrm>
            <a:off x="7847469" y="0"/>
            <a:ext cx="4344531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4" name="Freeform 13"/>
          <p:cNvSpPr>
            <a:spLocks/>
          </p:cNvSpPr>
          <p:nvPr/>
        </p:nvSpPr>
        <p:spPr bwMode="auto">
          <a:xfrm>
            <a:off x="7553479" y="0"/>
            <a:ext cx="1236985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355166" y="6296108"/>
            <a:ext cx="2115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94" y="320041"/>
            <a:ext cx="5546896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562" y="2001549"/>
            <a:ext cx="5486721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302" y="6313428"/>
            <a:ext cx="1330246" cy="320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876" y="6309360"/>
            <a:ext cx="1330246" cy="320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43" r="6047" b="8563"/>
          <a:stretch/>
        </p:blipFill>
        <p:spPr>
          <a:xfrm>
            <a:off x="8358777" y="66"/>
            <a:ext cx="3833223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3115" y="1266092"/>
            <a:ext cx="2152835" cy="2152275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</p:pic>
      <p:pic>
        <p:nvPicPr>
          <p:cNvPr id="26" name="Picture 25" descr="DifScat_better vibe.jpg.jpe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9888" y="1856187"/>
            <a:ext cx="1868989" cy="186850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52" y="3172968"/>
            <a:ext cx="1664642" cy="166420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78" y="320040"/>
            <a:ext cx="11425236" cy="5109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63" y="1637229"/>
            <a:ext cx="11372771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3" y="320040"/>
            <a:ext cx="11504904" cy="5109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62" y="1444752"/>
            <a:ext cx="559003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562" y="2270334"/>
            <a:ext cx="5590038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333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0334"/>
            <a:ext cx="5533375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56124" y="46929"/>
            <a:ext cx="4322618" cy="4227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26" r="6047" b="8563"/>
          <a:stretch/>
        </p:blipFill>
        <p:spPr>
          <a:xfrm>
            <a:off x="8320667" y="66"/>
            <a:ext cx="3871333" cy="627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95" y="320041"/>
            <a:ext cx="6570796" cy="5109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Freeform 13"/>
          <p:cNvSpPr>
            <a:spLocks/>
          </p:cNvSpPr>
          <p:nvPr/>
        </p:nvSpPr>
        <p:spPr bwMode="auto">
          <a:xfrm>
            <a:off x="7553479" y="0"/>
            <a:ext cx="1236985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302" y="6313428"/>
            <a:ext cx="1330246" cy="32004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94" y="320040"/>
            <a:ext cx="11504904" cy="5109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56124" y="46929"/>
            <a:ext cx="4322618" cy="4227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67" t="34480" r="13451"/>
          <a:stretch/>
        </p:blipFill>
        <p:spPr>
          <a:xfrm>
            <a:off x="5681844" y="1835727"/>
            <a:ext cx="6510156" cy="502220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4211" y="320041"/>
            <a:ext cx="11378099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563" y="1636777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76607" y="65130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659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302" y="6313428"/>
            <a:ext cx="1330246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5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wipe/>
      </p:transition>
    </mc:Choice>
    <mc:Fallback>
      <p:transition spd="slow" advClick="0" advTm="5000">
        <p:wipe/>
      </p:transition>
    </mc:Fallback>
  </mc:AlternateConten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tiff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817" y="1542191"/>
            <a:ext cx="8318615" cy="42767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Abstract: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 demonstrate remote data processing capability of large and high-throughput science experiment through cross-Pacific wide area networks and show how we can manage science workflow executions remotely by using ORNL ADIOS data management system and FNAL mdtmFTP data transfer system.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demo, we show a fusion data processing workflow, called Gas Puff Imaging (GPI) analysis, to detect and trace blob movements during fusion experiment. We send GPI data streams from Singapore to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Fermilab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for near-real time analysis. ADIOS manages analysis workflows and mdtmFTP transports stream data.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877423" y="6358588"/>
            <a:ext cx="3218623" cy="487497"/>
            <a:chOff x="32577" y="6240956"/>
            <a:chExt cx="4073940" cy="617044"/>
          </a:xfrm>
        </p:grpSpPr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9200" y="6240956"/>
              <a:ext cx="813451" cy="61704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77" y="6240956"/>
              <a:ext cx="1186623" cy="61704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3600" y="6240956"/>
              <a:ext cx="1003300" cy="55250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5917" y="6240956"/>
              <a:ext cx="990600" cy="602974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33142" b="33836"/>
          <a:stretch/>
        </p:blipFill>
        <p:spPr>
          <a:xfrm>
            <a:off x="6864201" y="6358431"/>
            <a:ext cx="1477237" cy="487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6432" y="6358672"/>
            <a:ext cx="940013" cy="487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2234" y="885358"/>
            <a:ext cx="3713165" cy="30248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12234" y="3937854"/>
            <a:ext cx="2267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Blobs in fusion reaction (EPSI project)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Remote Fusion Experiment Data Analysis Through Wide-Area Network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/>
          <a:srcRect l="16979" t="9489" r="37737" b="8419"/>
          <a:stretch/>
        </p:blipFill>
        <p:spPr>
          <a:xfrm>
            <a:off x="10975270" y="4048870"/>
            <a:ext cx="914400" cy="2143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9761145" y="5545803"/>
            <a:ext cx="1107996" cy="64633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Blob</a:t>
            </a:r>
          </a:p>
          <a:p>
            <a:r>
              <a:rPr lang="en-US" dirty="0" smtClean="0"/>
              <a:t>trajectory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1" y="6371313"/>
            <a:ext cx="1819813" cy="4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1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wipe/>
      </p:transition>
    </mc:Choice>
    <mc:Fallback>
      <p:transition spd="slow"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SC16: NSTX GPI Workflow With ADIOS and MDTM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906000" y="7308273"/>
            <a:ext cx="762000" cy="304800"/>
          </a:xfrm>
          <a:prstGeom prst="rect">
            <a:avLst/>
          </a:prstGeom>
        </p:spPr>
        <p:txBody>
          <a:bodyPr/>
          <a:lstStyle/>
          <a:p>
            <a:fld id="{7AE14A1A-3092-3940-90C4-0FFEC5EDDE78}" type="slidenum">
              <a:rPr lang="en-US" sz="1400" smtClean="0">
                <a:solidFill>
                  <a:prstClr val="black">
                    <a:tint val="75000"/>
                  </a:prstClr>
                </a:solidFill>
                <a:latin typeface="Helvetica" charset="0"/>
                <a:ea typeface="Helvetica" charset="0"/>
                <a:cs typeface="Helvetica" charset="0"/>
              </a:rPr>
              <a:pPr/>
              <a:t>2</a:t>
            </a:fld>
            <a:endParaRPr lang="en-US" sz="1400" dirty="0">
              <a:solidFill>
                <a:prstClr val="black">
                  <a:tint val="75000"/>
                </a:prst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488" y="3344056"/>
            <a:ext cx="1143000" cy="7561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Raw</a:t>
            </a:r>
          </a:p>
          <a:p>
            <a:pPr algn="ctr"/>
            <a:r>
              <a:rPr lang="en-US" sz="14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Images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90738" y="3340205"/>
            <a:ext cx="1143000" cy="7561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Indexing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0426" y="3344056"/>
            <a:ext cx="1143000" cy="7561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De-noising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249742" y="5376086"/>
            <a:ext cx="1143000" cy="7561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Chunk Assemble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6602292" y="5376086"/>
            <a:ext cx="1143000" cy="7561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Segmentation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43288" y="3344056"/>
            <a:ext cx="1143000" cy="7561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Chunk-based </a:t>
            </a:r>
            <a:r>
              <a:rPr lang="en-US" sz="1400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Reduciton</a:t>
            </a:r>
            <a:endParaRPr lang="en-US" sz="1400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54842" y="5376086"/>
            <a:ext cx="1143000" cy="7561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Blob Detection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07392" y="5362213"/>
            <a:ext cx="1143000" cy="7561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Blob Tracking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59942" y="5362213"/>
            <a:ext cx="1143000" cy="7561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Blob Prediction</a:t>
            </a:r>
          </a:p>
        </p:txBody>
      </p:sp>
      <p:cxnSp>
        <p:nvCxnSpPr>
          <p:cNvPr id="16" name="Straight Connector 15"/>
          <p:cNvCxnSpPr>
            <a:stCxn id="5" idx="3"/>
            <a:endCxn id="7" idx="1"/>
          </p:cNvCxnSpPr>
          <p:nvPr/>
        </p:nvCxnSpPr>
        <p:spPr>
          <a:xfrm>
            <a:off x="1571488" y="3722133"/>
            <a:ext cx="2189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1"/>
            <a:endCxn id="7" idx="3"/>
          </p:cNvCxnSpPr>
          <p:nvPr/>
        </p:nvCxnSpPr>
        <p:spPr>
          <a:xfrm flipH="1">
            <a:off x="2933426" y="3718283"/>
            <a:ext cx="257312" cy="3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3"/>
            <a:endCxn id="10" idx="1"/>
          </p:cNvCxnSpPr>
          <p:nvPr/>
        </p:nvCxnSpPr>
        <p:spPr>
          <a:xfrm>
            <a:off x="4333738" y="3718283"/>
            <a:ext cx="209550" cy="3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3"/>
            <a:endCxn id="9" idx="1"/>
          </p:cNvCxnSpPr>
          <p:nvPr/>
        </p:nvCxnSpPr>
        <p:spPr>
          <a:xfrm>
            <a:off x="6392742" y="5754163"/>
            <a:ext cx="2095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3"/>
            <a:endCxn id="11" idx="1"/>
          </p:cNvCxnSpPr>
          <p:nvPr/>
        </p:nvCxnSpPr>
        <p:spPr>
          <a:xfrm>
            <a:off x="7745292" y="5754163"/>
            <a:ext cx="2095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3"/>
            <a:endCxn id="12" idx="1"/>
          </p:cNvCxnSpPr>
          <p:nvPr/>
        </p:nvCxnSpPr>
        <p:spPr>
          <a:xfrm flipV="1">
            <a:off x="9097842" y="5740291"/>
            <a:ext cx="209550" cy="138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3"/>
            <a:endCxn id="13" idx="1"/>
          </p:cNvCxnSpPr>
          <p:nvPr/>
        </p:nvCxnSpPr>
        <p:spPr>
          <a:xfrm>
            <a:off x="10450392" y="5740290"/>
            <a:ext cx="2095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/>
          <a:srcRect l="21310" t="8114" r="14274" b="11574"/>
          <a:stretch/>
        </p:blipFill>
        <p:spPr>
          <a:xfrm>
            <a:off x="580888" y="1134256"/>
            <a:ext cx="1361938" cy="1779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l="21310" t="8114" r="14274" b="11574"/>
          <a:stretch/>
        </p:blipFill>
        <p:spPr>
          <a:xfrm>
            <a:off x="428488" y="1286656"/>
            <a:ext cx="1361938" cy="1779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21310" t="8114" r="14274" b="11574"/>
          <a:stretch/>
        </p:blipFill>
        <p:spPr>
          <a:xfrm>
            <a:off x="276088" y="1439056"/>
            <a:ext cx="1361938" cy="1779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2061957" y="1081631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Resolution: </a:t>
            </a:r>
            <a:r>
              <a:rPr lang="en-US" sz="16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640x512</a:t>
            </a:r>
            <a:endParaRPr lang="en-US" sz="160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1.25 </a:t>
            </a:r>
            <a:r>
              <a:rPr lang="en-US" sz="16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MB per image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400K frames per second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500 GB per second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550330" y="1428654"/>
            <a:ext cx="1361938" cy="1779765"/>
            <a:chOff x="6477000" y="908108"/>
            <a:chExt cx="1361938" cy="177976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3"/>
            <a:srcRect l="21310" t="8114" r="14274" b="11574"/>
            <a:stretch/>
          </p:blipFill>
          <p:spPr>
            <a:xfrm>
              <a:off x="6477000" y="908109"/>
              <a:ext cx="1361938" cy="17797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7" name="Rectangle 46"/>
            <p:cNvSpPr/>
            <p:nvPr/>
          </p:nvSpPr>
          <p:spPr>
            <a:xfrm>
              <a:off x="7292367" y="1781138"/>
              <a:ext cx="546571" cy="89940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823483" y="908108"/>
              <a:ext cx="483155" cy="87302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77000" y="908109"/>
              <a:ext cx="346482" cy="87665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477000" y="1781138"/>
              <a:ext cx="346481" cy="89940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cxnSp>
        <p:nvCxnSpPr>
          <p:cNvPr id="81" name="Straight Connector 80"/>
          <p:cNvCxnSpPr/>
          <p:nvPr/>
        </p:nvCxnSpPr>
        <p:spPr>
          <a:xfrm flipV="1">
            <a:off x="106878" y="4623046"/>
            <a:ext cx="11929749" cy="76200"/>
          </a:xfrm>
          <a:prstGeom prst="line">
            <a:avLst/>
          </a:prstGeom>
          <a:ln w="38100" cmpd="sng">
            <a:solidFill>
              <a:srgbClr val="7F7F7F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40025" y="4196624"/>
            <a:ext cx="1951860" cy="4284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Singapore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851082" y="4731620"/>
            <a:ext cx="1951860" cy="4284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USA</a:t>
            </a:r>
            <a:endParaRPr lang="en-US" sz="1400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5" name="Cloud 84"/>
          <p:cNvSpPr/>
          <p:nvPr/>
        </p:nvSpPr>
        <p:spPr>
          <a:xfrm>
            <a:off x="4852223" y="4366258"/>
            <a:ext cx="1504950" cy="601573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43600" y="3342005"/>
            <a:ext cx="1143000" cy="7561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ZFP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Compress</a:t>
            </a:r>
            <a:endParaRPr lang="en-US" sz="1400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151012" y="3964605"/>
            <a:ext cx="680050" cy="3587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bIns="0" rtlCol="0" anchor="ctr"/>
          <a:lstStyle/>
          <a:p>
            <a:pPr algn="r"/>
            <a:r>
              <a:rPr lang="en-US" sz="14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Adios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897192" y="5372413"/>
            <a:ext cx="1143000" cy="7561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ZFP</a:t>
            </a:r>
          </a:p>
          <a:p>
            <a:pPr algn="ctr"/>
            <a:r>
              <a:rPr lang="en-US" sz="1400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Decomp</a:t>
            </a:r>
            <a:r>
              <a:rPr lang="en-US" sz="1400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4124194" y="5182816"/>
            <a:ext cx="680050" cy="3587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bIns="0" rtlCol="0" anchor="ctr"/>
          <a:lstStyle/>
          <a:p>
            <a:pPr algn="r"/>
            <a:r>
              <a:rPr lang="en-US" sz="14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Adios</a:t>
            </a:r>
          </a:p>
        </p:txBody>
      </p:sp>
      <p:cxnSp>
        <p:nvCxnSpPr>
          <p:cNvPr id="66" name="Straight Connector 65"/>
          <p:cNvCxnSpPr>
            <a:stCxn id="53" idx="3"/>
            <a:endCxn id="8" idx="1"/>
          </p:cNvCxnSpPr>
          <p:nvPr/>
        </p:nvCxnSpPr>
        <p:spPr>
          <a:xfrm>
            <a:off x="5040192" y="5750490"/>
            <a:ext cx="209550" cy="3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0" idx="3"/>
            <a:endCxn id="51" idx="1"/>
          </p:cNvCxnSpPr>
          <p:nvPr/>
        </p:nvCxnSpPr>
        <p:spPr>
          <a:xfrm flipV="1">
            <a:off x="5686288" y="3720082"/>
            <a:ext cx="257312" cy="20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9803558" y="1877659"/>
            <a:ext cx="1862566" cy="2433980"/>
            <a:chOff x="6477000" y="908108"/>
            <a:chExt cx="1361938" cy="1779765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3"/>
            <a:srcRect l="21310" t="8114" r="14274" b="11574"/>
            <a:stretch/>
          </p:blipFill>
          <p:spPr>
            <a:xfrm>
              <a:off x="6477000" y="908109"/>
              <a:ext cx="1361938" cy="17797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0" name="Rectangle 69"/>
            <p:cNvSpPr/>
            <p:nvPr/>
          </p:nvSpPr>
          <p:spPr>
            <a:xfrm>
              <a:off x="7292367" y="1781138"/>
              <a:ext cx="546571" cy="899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823483" y="908108"/>
              <a:ext cx="483155" cy="8730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477000" y="908109"/>
              <a:ext cx="346482" cy="8766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477000" y="1781138"/>
              <a:ext cx="346481" cy="899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cxnSp>
        <p:nvCxnSpPr>
          <p:cNvPr id="77" name="Straight Connector 76"/>
          <p:cNvCxnSpPr>
            <a:stCxn id="101" idx="0"/>
            <a:endCxn id="100" idx="2"/>
          </p:cNvCxnSpPr>
          <p:nvPr/>
        </p:nvCxnSpPr>
        <p:spPr>
          <a:xfrm flipV="1">
            <a:off x="4464219" y="4323399"/>
            <a:ext cx="2026818" cy="8594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249742" y="4489284"/>
            <a:ext cx="680050" cy="3587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bIns="0" rtlCol="0" anchor="ctr"/>
          <a:lstStyle/>
          <a:p>
            <a:pPr algn="r"/>
            <a:r>
              <a:rPr lang="en-US" sz="140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MDTM</a:t>
            </a:r>
            <a:endParaRPr lang="en-US" sz="1400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40" y="6263789"/>
            <a:ext cx="1892059" cy="3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0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wipe/>
      </p:transition>
    </mc:Choice>
    <mc:Fallback>
      <p:transition spd="slow"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378" y="320040"/>
            <a:ext cx="11425236" cy="510909"/>
          </a:xfrm>
        </p:spPr>
        <p:txBody>
          <a:bodyPr/>
          <a:lstStyle/>
          <a:p>
            <a:r>
              <a:rPr lang="en-US" dirty="0" smtClean="0"/>
              <a:t>ZFP </a:t>
            </a:r>
            <a:r>
              <a:rPr lang="en-US" dirty="0"/>
              <a:t>Compression </a:t>
            </a:r>
            <a:r>
              <a:rPr lang="en-US" dirty="0" smtClean="0"/>
              <a:t>(floating-point data compression)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7563" y="1637229"/>
            <a:ext cx="11527762" cy="4047778"/>
          </a:xfrm>
        </p:spPr>
        <p:txBody>
          <a:bodyPr/>
          <a:lstStyle/>
          <a:p>
            <a:r>
              <a:rPr lang="en-US" dirty="0" smtClean="0"/>
              <a:t>Fixed-rate floating point data compression</a:t>
            </a:r>
          </a:p>
          <a:p>
            <a:r>
              <a:rPr lang="en-US" dirty="0" smtClean="0"/>
              <a:t>Lossy</a:t>
            </a:r>
          </a:p>
          <a:p>
            <a:r>
              <a:rPr lang="en-US" dirty="0" smtClean="0"/>
              <a:t>Fast and efficient</a:t>
            </a:r>
          </a:p>
          <a:p>
            <a:r>
              <a:rPr lang="en-US" dirty="0" smtClean="0"/>
              <a:t>Block-based </a:t>
            </a:r>
            <a:br>
              <a:rPr lang="en-US" dirty="0" smtClean="0"/>
            </a:br>
            <a:r>
              <a:rPr lang="en-US" dirty="0" smtClean="0"/>
              <a:t>transform</a:t>
            </a:r>
          </a:p>
          <a:p>
            <a:r>
              <a:rPr lang="en-US" dirty="0" smtClean="0"/>
              <a:t>Bit plane wise</a:t>
            </a:r>
            <a:br>
              <a:rPr lang="en-US" dirty="0" smtClean="0"/>
            </a:br>
            <a:r>
              <a:rPr lang="en-US" dirty="0" smtClean="0"/>
              <a:t>compression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390" y="2669599"/>
            <a:ext cx="2778826" cy="34735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923" y="2669599"/>
            <a:ext cx="2778826" cy="34735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213" y="2669599"/>
            <a:ext cx="2778826" cy="34735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38390" y="2302247"/>
            <a:ext cx="277882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Rate=1/32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68923" y="2302247"/>
            <a:ext cx="277882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Rate=4/32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3213" y="2302247"/>
            <a:ext cx="277882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mtClean="0"/>
              <a:t>Original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00" y="6208904"/>
            <a:ext cx="2012779" cy="43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7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wipe/>
      </p:transition>
    </mc:Choice>
    <mc:Fallback>
      <p:transition spd="slow"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NL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" id="{07A43FB9-A6EF-0A49-8397-48CC22D9352B}" vid="{63A8A621-AF94-6043-A543-6817AD29C6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246</TotalTime>
  <Words>185</Words>
  <Application>Microsoft Macintosh PowerPoint</Application>
  <PresentationFormat>Widescreen</PresentationFormat>
  <Paragraphs>42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 Black</vt:lpstr>
      <vt:lpstr>Calibri</vt:lpstr>
      <vt:lpstr>Helvetica</vt:lpstr>
      <vt:lpstr>Arial</vt:lpstr>
      <vt:lpstr>ORNL</vt:lpstr>
      <vt:lpstr>Remote Fusion Experiment Data Analysis Through Wide-Area Network</vt:lpstr>
      <vt:lpstr>SC16: NSTX GPI Workflow With ADIOS and MDTM</vt:lpstr>
      <vt:lpstr>ZFP Compression (floating-point data compression)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Choi, Jong Youl</dc:creator>
  <cp:lastModifiedBy>Wenji Wu</cp:lastModifiedBy>
  <cp:revision>18</cp:revision>
  <dcterms:created xsi:type="dcterms:W3CDTF">2016-11-11T16:31:23Z</dcterms:created>
  <dcterms:modified xsi:type="dcterms:W3CDTF">2016-11-14T22:53:21Z</dcterms:modified>
</cp:coreProperties>
</file>