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7" r:id="rId10"/>
    <p:sldId id="266" r:id="rId11"/>
    <p:sldId id="265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89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224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wenji/Desktop/mdtmFTP%20ESNET%20evalu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wenji/Desktop/mdtmFTP%20ESNET%20evalu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wenji/Desktop/mdtmFTP%20ESNET%20evalu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wenji/Desktop/mdtmFTP%20ESNET%20evalu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Relative</a:t>
            </a:r>
            <a:r>
              <a:rPr lang="en-US" baseline="0" dirty="0"/>
              <a:t> performance improvement (base: GridFTP)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'client-server'!$S$37:$U$37</c:f>
              <c:strCache>
                <c:ptCount val="3"/>
                <c:pt idx="0">
                  <c:v>mdtmFTP</c:v>
                </c:pt>
                <c:pt idx="1">
                  <c:v>FDT</c:v>
                </c:pt>
                <c:pt idx="2">
                  <c:v>GridFTP</c:v>
                </c:pt>
              </c:strCache>
            </c:strRef>
          </c:cat>
          <c:val>
            <c:numRef>
              <c:f>'client-server'!$S$38:$U$38</c:f>
              <c:numCache>
                <c:formatCode>General</c:formatCode>
                <c:ptCount val="3"/>
                <c:pt idx="0">
                  <c:v>1.229172283634403</c:v>
                </c:pt>
                <c:pt idx="1">
                  <c:v>1.141319314056828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8784720"/>
        <c:axId val="-2046637952"/>
      </c:barChart>
      <c:catAx>
        <c:axId val="-2068784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6637952"/>
        <c:crosses val="autoZero"/>
        <c:auto val="1"/>
        <c:lblAlgn val="ctr"/>
        <c:lblOffset val="100"/>
        <c:noMultiLvlLbl val="0"/>
      </c:catAx>
      <c:valAx>
        <c:axId val="-204663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878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Relative</a:t>
            </a:r>
            <a:r>
              <a:rPr lang="en-US" baseline="0" dirty="0"/>
              <a:t> </a:t>
            </a:r>
            <a:r>
              <a:rPr lang="en-US" baseline="0" dirty="0" smtClean="0"/>
              <a:t>performance </a:t>
            </a:r>
            <a:r>
              <a:rPr lang="en-US" baseline="0" dirty="0"/>
              <a:t>improvement (base: GridFTP)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'client-server'!$S$44:$U$44</c:f>
              <c:strCache>
                <c:ptCount val="3"/>
                <c:pt idx="0">
                  <c:v>mdtmFTP</c:v>
                </c:pt>
                <c:pt idx="1">
                  <c:v>FDT</c:v>
                </c:pt>
                <c:pt idx="2">
                  <c:v>GridFTP</c:v>
                </c:pt>
              </c:strCache>
            </c:strRef>
          </c:cat>
          <c:val>
            <c:numRef>
              <c:f>'client-server'!$S$45:$U$45</c:f>
              <c:numCache>
                <c:formatCode>General</c:formatCode>
                <c:ptCount val="3"/>
                <c:pt idx="0">
                  <c:v>1.665903532962173</c:v>
                </c:pt>
                <c:pt idx="1">
                  <c:v>1.475437788018433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8178592"/>
        <c:axId val="-2068541008"/>
      </c:barChart>
      <c:catAx>
        <c:axId val="-2068178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8541008"/>
        <c:crosses val="autoZero"/>
        <c:auto val="1"/>
        <c:lblAlgn val="ctr"/>
        <c:lblOffset val="100"/>
        <c:noMultiLvlLbl val="0"/>
      </c:catAx>
      <c:valAx>
        <c:axId val="-206854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817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Relative</a:t>
            </a:r>
            <a:r>
              <a:rPr lang="en-US" baseline="0" dirty="0"/>
              <a:t> performance improvement (Base: GridFTP)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'client-server'!$R$74:$S$74</c:f>
              <c:strCache>
                <c:ptCount val="2"/>
                <c:pt idx="0">
                  <c:v>mdtmFTP</c:v>
                </c:pt>
                <c:pt idx="1">
                  <c:v>GridFTP</c:v>
                </c:pt>
              </c:strCache>
            </c:strRef>
          </c:cat>
          <c:val>
            <c:numRef>
              <c:f>'client-server'!$R$75:$S$75</c:f>
              <c:numCache>
                <c:formatCode>General</c:formatCode>
                <c:ptCount val="2"/>
                <c:pt idx="0">
                  <c:v>95.72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7915168"/>
        <c:axId val="-2068096992"/>
      </c:barChart>
      <c:catAx>
        <c:axId val="-2067915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8096992"/>
        <c:crosses val="autoZero"/>
        <c:auto val="1"/>
        <c:lblAlgn val="ctr"/>
        <c:lblOffset val="100"/>
        <c:noMultiLvlLbl val="0"/>
      </c:catAx>
      <c:valAx>
        <c:axId val="-206809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7915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Relative</a:t>
            </a:r>
            <a:r>
              <a:rPr lang="en-US" baseline="0" dirty="0"/>
              <a:t> performance improvement (Base: GridFTP)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'client-server'!$W$79:$X$79</c:f>
              <c:strCache>
                <c:ptCount val="2"/>
                <c:pt idx="0">
                  <c:v>mdtmFTP</c:v>
                </c:pt>
                <c:pt idx="1">
                  <c:v>GridFTP</c:v>
                </c:pt>
              </c:strCache>
            </c:strRef>
          </c:cat>
          <c:val>
            <c:numRef>
              <c:f>'client-server'!$W$80:$X$80</c:f>
              <c:numCache>
                <c:formatCode>General</c:formatCode>
                <c:ptCount val="2"/>
                <c:pt idx="0">
                  <c:v>3.054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0117104"/>
        <c:axId val="-2044009248"/>
      </c:barChart>
      <c:catAx>
        <c:axId val="2040117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4009248"/>
        <c:crosses val="autoZero"/>
        <c:auto val="1"/>
        <c:lblAlgn val="ctr"/>
        <c:lblOffset val="100"/>
        <c:noMultiLvlLbl val="0"/>
      </c:catAx>
      <c:valAx>
        <c:axId val="-204400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11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9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4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1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5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2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0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EF2A-BD4D-1342-A73B-C97378E9E93B}" type="datetimeFigureOut">
              <a:rPr lang="en-US" smtClean="0"/>
              <a:t>6/15/16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015FF-023A-5C4C-AAB5-C2C016F82D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3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oxmox.com/" TargetMode="Externa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nalisa.cern.ch/FDT/" TargetMode="External"/><Relationship Id="rId4" Type="http://schemas.openxmlformats.org/officeDocument/2006/relationships/hyperlink" Target="https://www.slac.stanford.edu/~abh/bbcp/" TargetMode="External"/><Relationship Id="rId5" Type="http://schemas.openxmlformats.org/officeDocument/2006/relationships/hyperlink" Target="http://toolkit.globus.org/toolkit/docs/latest-stable/gridftp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dtm.fnal.gov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mdtmFTP evaluation @ESNET Testbed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MDTM Research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79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745" y="201352"/>
            <a:ext cx="10515600" cy="1081287"/>
          </a:xfrm>
        </p:spPr>
        <p:txBody>
          <a:bodyPr/>
          <a:lstStyle/>
          <a:p>
            <a:r>
              <a:rPr lang="en-US" dirty="0" smtClean="0"/>
              <a:t>Result – 3</a:t>
            </a:r>
            <a:r>
              <a:rPr lang="en-US" baseline="30000" dirty="0" smtClean="0"/>
              <a:t>rd</a:t>
            </a:r>
            <a:r>
              <a:rPr lang="en-US" dirty="0" smtClean="0"/>
              <a:t> party data transfer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762306"/>
              </p:ext>
            </p:extLst>
          </p:nvPr>
        </p:nvGraphicFramePr>
        <p:xfrm>
          <a:off x="838200" y="1607257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54"/>
                <a:gridCol w="1637731"/>
                <a:gridCol w="1719618"/>
                <a:gridCol w="1648877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mdtmFTP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GridFTP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BBCP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Time-to-Completion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34.976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94751" y="2511398"/>
            <a:ext cx="5791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Larger file data transfer – 1 x 100G (Smaller is better)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87561" y="3989874"/>
            <a:ext cx="5405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Folder data transfer – 30 x 10G (Smaller is better)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40699" y="5503485"/>
            <a:ext cx="5899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Folder data transfer – Linux 3.12.21 (Smaller is better)</a:t>
            </a:r>
            <a:endParaRPr lang="en-US" sz="2000" b="1" dirty="0"/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924280"/>
              </p:ext>
            </p:extLst>
          </p:nvPr>
        </p:nvGraphicFramePr>
        <p:xfrm>
          <a:off x="832745" y="3073969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54"/>
                <a:gridCol w="1637731"/>
                <a:gridCol w="1719618"/>
                <a:gridCol w="1648877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mdtmFTP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GridFTP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BBCP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Time-to-Completion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not work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002994"/>
              </p:ext>
            </p:extLst>
          </p:nvPr>
        </p:nvGraphicFramePr>
        <p:xfrm>
          <a:off x="875425" y="4637242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54"/>
                <a:gridCol w="1637731"/>
                <a:gridCol w="1719618"/>
                <a:gridCol w="1648877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mdtmFTP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GridFTP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BBCP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Time-to-Completion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not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16904" y="6132337"/>
            <a:ext cx="9189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BBCP and FDT support 3</a:t>
            </a:r>
            <a:r>
              <a:rPr lang="en-US" baseline="30000" dirty="0" smtClean="0"/>
              <a:t>rd</a:t>
            </a:r>
            <a:r>
              <a:rPr lang="en-US" dirty="0" smtClean="0"/>
              <a:t> party data transfer. </a:t>
            </a:r>
          </a:p>
          <a:p>
            <a:r>
              <a:rPr lang="en-US" dirty="0" smtClean="0"/>
              <a:t>But BBCP and FDT can not run 3</a:t>
            </a:r>
            <a:r>
              <a:rPr lang="en-US" baseline="30000" dirty="0" smtClean="0"/>
              <a:t>rd</a:t>
            </a:r>
            <a:r>
              <a:rPr lang="en-US" dirty="0" smtClean="0"/>
              <a:t> party data transfer on ESNET testbed due to testbed limitation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17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7151"/>
          </a:xfrm>
        </p:spPr>
        <p:txBody>
          <a:bodyPr/>
          <a:lstStyle/>
          <a:p>
            <a:r>
              <a:rPr lang="en-US" dirty="0" smtClean="0"/>
              <a:t>Result – 3</a:t>
            </a:r>
            <a:r>
              <a:rPr lang="en-US" baseline="30000" dirty="0" smtClean="0"/>
              <a:t>rd</a:t>
            </a:r>
            <a:r>
              <a:rPr lang="en-US" dirty="0" smtClean="0"/>
              <a:t> party data transfer 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980116"/>
              </p:ext>
            </p:extLst>
          </p:nvPr>
        </p:nvGraphicFramePr>
        <p:xfrm>
          <a:off x="3502924" y="1742843"/>
          <a:ext cx="51861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458017" y="4676433"/>
            <a:ext cx="327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 File </a:t>
            </a:r>
            <a:r>
              <a:rPr lang="en-US" dirty="0"/>
              <a:t>D</a:t>
            </a:r>
            <a:r>
              <a:rPr lang="en-US" dirty="0" smtClean="0"/>
              <a:t>ata Transfer (1x100G)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89446" y="6352701"/>
            <a:ext cx="2177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Larger is better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00502" y="5312841"/>
            <a:ext cx="8390989" cy="772784"/>
            <a:chOff x="621084" y="5317441"/>
            <a:chExt cx="8390989" cy="772784"/>
          </a:xfrm>
        </p:grpSpPr>
        <p:sp>
          <p:nvSpPr>
            <p:cNvPr id="7" name="TextBox 6"/>
            <p:cNvSpPr txBox="1"/>
            <p:nvPr/>
          </p:nvSpPr>
          <p:spPr>
            <a:xfrm>
              <a:off x="621084" y="5521787"/>
              <a:ext cx="5174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Relative performance improvement (base: GridFTP) =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91768" y="5720893"/>
              <a:ext cx="3220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/>
                <a:t>other tools’ Time-to-Completion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80051" y="5317441"/>
              <a:ext cx="30981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GridFTP’s </a:t>
              </a:r>
              <a:r>
                <a:rPr lang="en-US" dirty="0" smtClean="0"/>
                <a:t>Time-to-Completion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795386" y="5706453"/>
              <a:ext cx="31828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817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mdtmFTP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stable now, but still has bugs</a:t>
            </a:r>
          </a:p>
          <a:p>
            <a:r>
              <a:rPr lang="en-US" dirty="0" smtClean="0"/>
              <a:t>Need more time to improve the code, and package the software</a:t>
            </a:r>
          </a:p>
          <a:p>
            <a:pPr lvl="1"/>
            <a:r>
              <a:rPr lang="en-US" dirty="0" smtClean="0"/>
              <a:t>Only 1.0 FTE available</a:t>
            </a:r>
          </a:p>
          <a:p>
            <a:r>
              <a:rPr lang="en-US" dirty="0" smtClean="0"/>
              <a:t>mdtmFTP is now evaluated and tested under controlled environments</a:t>
            </a:r>
          </a:p>
          <a:p>
            <a:pPr lvl="1"/>
            <a:r>
              <a:rPr lang="en-US" dirty="0" smtClean="0"/>
              <a:t>Work with ORNL to use mdtmFTP for KSTAR science data transfer</a:t>
            </a:r>
          </a:p>
          <a:p>
            <a:pPr lvl="1"/>
            <a:r>
              <a:rPr lang="en-US" dirty="0" smtClean="0"/>
              <a:t>Work with FNAL CMS to test and deploy mdtmFTP</a:t>
            </a:r>
          </a:p>
          <a:p>
            <a:pPr lvl="1"/>
            <a:r>
              <a:rPr lang="en-US" dirty="0" smtClean="0"/>
              <a:t>Work with ESNET to test and evaluate mdtmFTP on Linux Container-based VM</a:t>
            </a:r>
          </a:p>
        </p:txBody>
      </p:sp>
    </p:spTree>
    <p:extLst>
      <p:ext uri="{BB962C8B-B14F-4D97-AF65-F5344CB8AC3E}">
        <p14:creationId xmlns:p14="http://schemas.microsoft.com/office/powerpoint/2010/main" val="425211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mdtmFTP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FNAL officially started mdtmFTP development at Jan 2015.</a:t>
            </a:r>
          </a:p>
          <a:p>
            <a:pPr lvl="1"/>
            <a:r>
              <a:rPr lang="en-US" dirty="0" smtClean="0"/>
              <a:t>1.0 FTE</a:t>
            </a:r>
          </a:p>
          <a:p>
            <a:pPr lvl="1"/>
            <a:r>
              <a:rPr lang="en-US" dirty="0" smtClean="0"/>
              <a:t>reuse some basic Globus modules for rapid prototyping</a:t>
            </a:r>
          </a:p>
          <a:p>
            <a:pPr lvl="2"/>
            <a:r>
              <a:rPr lang="en-US" dirty="0" smtClean="0"/>
              <a:t>GridFTP protocol module, Globus xio module, Globus security model</a:t>
            </a:r>
          </a:p>
          <a:p>
            <a:r>
              <a:rPr lang="en-US" dirty="0" smtClean="0"/>
              <a:t>We open a new software engineer position for mdtmFTP development</a:t>
            </a:r>
          </a:p>
          <a:p>
            <a:pPr lvl="1"/>
            <a:r>
              <a:rPr lang="en-US" dirty="0" smtClean="0"/>
              <a:t>We plan to replace mdtmFTP’s Globus modules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68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5747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8073"/>
            <a:ext cx="10515600" cy="3449782"/>
          </a:xfrm>
        </p:spPr>
        <p:txBody>
          <a:bodyPr/>
          <a:lstStyle/>
          <a:p>
            <a:r>
              <a:rPr lang="en-US" dirty="0"/>
              <a:t>Test and evaluate mdtmFTP at WAN </a:t>
            </a:r>
            <a:r>
              <a:rPr lang="en-US" dirty="0" smtClean="0"/>
              <a:t>environment</a:t>
            </a:r>
            <a:endParaRPr lang="en-US" dirty="0"/>
          </a:p>
          <a:p>
            <a:r>
              <a:rPr lang="en-US" dirty="0"/>
              <a:t>Test and evaluate mdtmFTP at LXC-based VM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Compare </a:t>
            </a:r>
            <a:r>
              <a:rPr lang="en-US" dirty="0"/>
              <a:t>mdtmFTP with other data transfer tools</a:t>
            </a:r>
          </a:p>
          <a:p>
            <a:pPr lvl="1"/>
            <a:r>
              <a:rPr lang="en-US" dirty="0" smtClean="0"/>
              <a:t>Test results approve that we are in the right direction</a:t>
            </a:r>
            <a:endParaRPr lang="en-US" dirty="0"/>
          </a:p>
          <a:p>
            <a:r>
              <a:rPr lang="en-US" dirty="0" smtClean="0"/>
              <a:t>mdtmFTP status</a:t>
            </a:r>
          </a:p>
          <a:p>
            <a:r>
              <a:rPr lang="en-US" dirty="0" smtClean="0"/>
              <a:t>mdtmFTP roadmap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and evaluate mdtmFTP at WAN environment</a:t>
            </a:r>
          </a:p>
          <a:p>
            <a:r>
              <a:rPr lang="en-US" dirty="0" smtClean="0"/>
              <a:t>Test and evaluate mdtmFTP at LXC-based VM environment</a:t>
            </a:r>
          </a:p>
          <a:p>
            <a:r>
              <a:rPr lang="en-US" dirty="0" smtClean="0"/>
              <a:t>Compare mdtmFTP with other data transfer tools</a:t>
            </a:r>
          </a:p>
        </p:txBody>
      </p:sp>
    </p:spTree>
    <p:extLst>
      <p:ext uri="{BB962C8B-B14F-4D97-AF65-F5344CB8AC3E}">
        <p14:creationId xmlns:p14="http://schemas.microsoft.com/office/powerpoint/2010/main" val="89257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03" y="98184"/>
            <a:ext cx="10515600" cy="6904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ESNET Testbed - 1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0" t="9902" r="5517"/>
          <a:stretch/>
        </p:blipFill>
        <p:spPr bwMode="auto">
          <a:xfrm>
            <a:off x="5591503" y="443393"/>
            <a:ext cx="6452848" cy="43513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35911" y="5143396"/>
            <a:ext cx="93052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charset="0"/>
                <a:ea typeface="宋体" charset="-122"/>
              </a:rPr>
              <a:t>D</a:t>
            </a:r>
            <a:r>
              <a:rPr lang="en-US" sz="2800" dirty="0" smtClean="0">
                <a:effectLst/>
                <a:latin typeface="Times New Roman" charset="0"/>
                <a:ea typeface="宋体" charset="-122"/>
              </a:rPr>
              <a:t>ata transfer: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effectLst/>
                <a:latin typeface="Times New Roman" charset="0"/>
                <a:ea typeface="宋体" charset="-122"/>
              </a:rPr>
              <a:t>DTN “nersc-tbn-2” </a:t>
            </a:r>
            <a:r>
              <a:rPr lang="en-US" sz="2800" dirty="0" smtClean="0">
                <a:effectLst/>
                <a:latin typeface="Times New Roman" charset="0"/>
                <a:ea typeface="宋体" charset="-122"/>
                <a:sym typeface="Wingdings"/>
              </a:rPr>
              <a:t></a:t>
            </a:r>
            <a:r>
              <a:rPr lang="en-US" sz="2800" dirty="0" smtClean="0">
                <a:effectLst/>
                <a:latin typeface="Times New Roman" charset="0"/>
                <a:ea typeface="宋体" charset="-122"/>
              </a:rPr>
              <a:t> “nersc-tbn-1”.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effectLst/>
                <a:latin typeface="Times New Roman" charset="0"/>
                <a:ea typeface="宋体" charset="-122"/>
              </a:rPr>
              <a:t>95ms RTT loop between nersc-tbn-1 and nersc-tbn-2.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3703" y="974700"/>
            <a:ext cx="5257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</a:t>
            </a:r>
            <a:r>
              <a:rPr lang="en-US" b="1" dirty="0" smtClean="0"/>
              <a:t>ersc-tbn-1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2xIntel HaswellXeon E5-2643 6 cores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Motherboard: superMicro X10DRi (PCIe Gen3)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2x40G Mellanox NICs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Support high performance I/O operation (Write)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An array of 24 HDDs</a:t>
            </a:r>
          </a:p>
          <a:p>
            <a:pPr marL="742950" lvl="1" indent="-285750">
              <a:buFont typeface="Arial" charset="0"/>
              <a:buChar char="•"/>
            </a:pPr>
            <a:endParaRPr lang="en-US" dirty="0" smtClean="0"/>
          </a:p>
          <a:p>
            <a:r>
              <a:rPr lang="en-US" b="1" dirty="0"/>
              <a:t>n</a:t>
            </a:r>
            <a:r>
              <a:rPr lang="en-US" b="1" dirty="0" smtClean="0"/>
              <a:t>ersc-tbn-2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2xIntel HaswellXeon E5-2643 6 cores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Motherboard: superMicro X10DRi (PCIe Gen3)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2x40G Mellanox NICs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Support high performance I/O operation (Read)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An array of 12 SSDs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50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ESNET Testbed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825625"/>
            <a:ext cx="11444288" cy="1904206"/>
          </a:xfrm>
        </p:spPr>
        <p:txBody>
          <a:bodyPr/>
          <a:lstStyle/>
          <a:p>
            <a:r>
              <a:rPr lang="en-US" dirty="0" smtClean="0"/>
              <a:t>ESNET Testbed supports PROXMOX-based Linux container (LXC) technology</a:t>
            </a:r>
          </a:p>
          <a:p>
            <a:pPr lvl="1"/>
            <a:r>
              <a:rPr lang="en-US" dirty="0" smtClean="0">
                <a:hlinkClick r:id="rId2"/>
              </a:rPr>
              <a:t>http://proxmox.com/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nersc-tbn-1 and nersc-tbn-2 each runs a Linux Container VM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3" t="22903" r="27336" b="48689"/>
          <a:stretch/>
        </p:blipFill>
        <p:spPr>
          <a:xfrm>
            <a:off x="2571751" y="3729831"/>
            <a:ext cx="6783747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1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 smtClean="0"/>
              <a:t>Evaluation Methodology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626"/>
            <a:ext cx="10515600" cy="5014912"/>
          </a:xfrm>
        </p:spPr>
        <p:txBody>
          <a:bodyPr>
            <a:normAutofit/>
          </a:bodyPr>
          <a:lstStyle/>
          <a:p>
            <a:r>
              <a:rPr lang="en-US" dirty="0" smtClean="0"/>
              <a:t>Transfer data from nersc-tbn-2 to nersc-tbn-1</a:t>
            </a:r>
          </a:p>
          <a:p>
            <a:r>
              <a:rPr lang="en-US" dirty="0" smtClean="0"/>
              <a:t>Performance metric: Time-to-Completion</a:t>
            </a:r>
          </a:p>
          <a:p>
            <a:r>
              <a:rPr lang="en-US" dirty="0" smtClean="0"/>
              <a:t>Data transfer tool</a:t>
            </a:r>
          </a:p>
          <a:p>
            <a:pPr lvl="1"/>
            <a:r>
              <a:rPr lang="en-US" dirty="0" smtClean="0"/>
              <a:t>mdtmFTP (developed by FNAL)</a:t>
            </a:r>
          </a:p>
          <a:p>
            <a:pPr lvl="2"/>
            <a:r>
              <a:rPr lang="en-US" dirty="0" smtClean="0">
                <a:hlinkClick r:id="rId2"/>
              </a:rPr>
              <a:t>http://mdtm.fnal.gov</a:t>
            </a:r>
            <a:endParaRPr lang="en-US" dirty="0" smtClean="0"/>
          </a:p>
          <a:p>
            <a:pPr lvl="1"/>
            <a:r>
              <a:rPr lang="en-US" dirty="0" smtClean="0"/>
              <a:t>FDT (developed by CalTech)</a:t>
            </a:r>
          </a:p>
          <a:p>
            <a:pPr lvl="2"/>
            <a:r>
              <a:rPr lang="en-US" dirty="0" smtClean="0">
                <a:hlinkClick r:id="rId3"/>
              </a:rPr>
              <a:t>http://monalisa.cern.ch/FDT/</a:t>
            </a:r>
            <a:endParaRPr lang="en-US" dirty="0" smtClean="0"/>
          </a:p>
          <a:p>
            <a:pPr lvl="1"/>
            <a:r>
              <a:rPr lang="en-US" dirty="0" smtClean="0"/>
              <a:t>BBCP (developed by SLAC)</a:t>
            </a:r>
          </a:p>
          <a:p>
            <a:pPr lvl="2"/>
            <a:r>
              <a:rPr lang="en-US" dirty="0" smtClean="0">
                <a:hlinkClick r:id="rId4"/>
              </a:rPr>
              <a:t>https://www.slac.stanford.edu/~abh/bbcp/</a:t>
            </a:r>
            <a:endParaRPr lang="en-US" dirty="0" smtClean="0"/>
          </a:p>
          <a:p>
            <a:pPr lvl="1"/>
            <a:r>
              <a:rPr lang="en-US" dirty="0" smtClean="0"/>
              <a:t>GridFTP (developed by University of Chicago)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http://toolkit.globus.org/toolkit/docs/latest-stable/gridftp/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185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 smtClean="0"/>
              <a:t>Evaluation Methodology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626"/>
            <a:ext cx="10515600" cy="5014912"/>
          </a:xfrm>
        </p:spPr>
        <p:txBody>
          <a:bodyPr>
            <a:normAutofit/>
          </a:bodyPr>
          <a:lstStyle/>
          <a:p>
            <a:r>
              <a:rPr lang="en-US" dirty="0" smtClean="0"/>
              <a:t>Transfer Mode</a:t>
            </a:r>
          </a:p>
          <a:p>
            <a:pPr lvl="1"/>
            <a:r>
              <a:rPr lang="en-US" dirty="0" smtClean="0"/>
              <a:t>Client-Server data transfer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-Party data transfer</a:t>
            </a:r>
          </a:p>
          <a:p>
            <a:r>
              <a:rPr lang="en-US" dirty="0" smtClean="0"/>
              <a:t>Data Transfer Scenarios:</a:t>
            </a:r>
          </a:p>
          <a:p>
            <a:pPr lvl="1"/>
            <a:r>
              <a:rPr lang="en-US" dirty="0" smtClean="0"/>
              <a:t>Large file transfer: Transferring a 100GB large file from nersc-tbn-2 to nersc-tbn-1.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smtClean="0"/>
              <a:t>Folder transfer 1: Transferring a folder that has 30 10G files from nersc-tbn-2 to nersc-tbn-1</a:t>
            </a:r>
          </a:p>
          <a:p>
            <a:pPr lvl="1"/>
            <a:r>
              <a:rPr lang="en-US" dirty="0" smtClean="0"/>
              <a:t>Folder transfer 2: Transferring a Linux-3.18.21 folder from nersc-tbn-2 to nersc-tbn-1</a:t>
            </a:r>
          </a:p>
        </p:txBody>
      </p:sp>
    </p:spTree>
    <p:extLst>
      <p:ext uri="{BB962C8B-B14F-4D97-AF65-F5344CB8AC3E}">
        <p14:creationId xmlns:p14="http://schemas.microsoft.com/office/powerpoint/2010/main" val="3362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 smtClean="0"/>
              <a:t>Evaluation Methodology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626"/>
            <a:ext cx="10515600" cy="657224"/>
          </a:xfrm>
        </p:spPr>
        <p:txBody>
          <a:bodyPr>
            <a:normAutofit/>
          </a:bodyPr>
          <a:lstStyle/>
          <a:p>
            <a:r>
              <a:rPr lang="en-US" dirty="0" smtClean="0"/>
              <a:t>Data transfer tool configuration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91114"/>
              </p:ext>
            </p:extLst>
          </p:nvPr>
        </p:nvGraphicFramePr>
        <p:xfrm>
          <a:off x="838200" y="2634190"/>
          <a:ext cx="98631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165"/>
                <a:gridCol w="2139432"/>
                <a:gridCol w="1257020"/>
                <a:gridCol w="1525373"/>
                <a:gridCol w="27541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Transfer 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Parallel Streams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Pipelining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TCP</a:t>
                      </a:r>
                      <a:r>
                        <a:rPr lang="en-US" baseline="0" dirty="0" smtClean="0"/>
                        <a:t> parameters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FDT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configuration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GridFTP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-CC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 configuration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BBCP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configuration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mdtmFTP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I/O threads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System configuration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28788" y="5072063"/>
            <a:ext cx="8368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when # of parallel streams &gt; 4, data transfer performance has negligible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7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863"/>
          </a:xfrm>
        </p:spPr>
        <p:txBody>
          <a:bodyPr/>
          <a:lstStyle/>
          <a:p>
            <a:r>
              <a:rPr lang="en-US" dirty="0" smtClean="0"/>
              <a:t>Result – Client/Server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205565"/>
              </p:ext>
            </p:extLst>
          </p:nvPr>
        </p:nvGraphicFramePr>
        <p:xfrm>
          <a:off x="838200" y="1716441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54"/>
                <a:gridCol w="1637731"/>
                <a:gridCol w="1719618"/>
                <a:gridCol w="1648877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mdtmFTP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GridFTP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BBCP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Time-to-Completion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Poor</a:t>
                      </a:r>
                      <a:r>
                        <a:rPr lang="en-US" baseline="0" dirty="0" smtClean="0"/>
                        <a:t> performance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17156" y="2638719"/>
            <a:ext cx="5882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Larger file data transfer – 1 x 100G (Smaller is better)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67284" y="4076287"/>
            <a:ext cx="5405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Folder data transfer – 30 x 10G (Smaller is better)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67284" y="5800467"/>
            <a:ext cx="5899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Folder data transfer – Linux 3.12.21 (Smaller is better)</a:t>
            </a:r>
            <a:endParaRPr lang="en-US" sz="2000" b="1" dirty="0"/>
          </a:p>
        </p:txBody>
      </p:sp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276981"/>
              </p:ext>
            </p:extLst>
          </p:nvPr>
        </p:nvGraphicFramePr>
        <p:xfrm>
          <a:off x="832745" y="3183153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54"/>
                <a:gridCol w="1637731"/>
                <a:gridCol w="1719618"/>
                <a:gridCol w="1648877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mdtmFTP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GridFTP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BBCP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Time-to-Completion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320.17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Poor</a:t>
                      </a:r>
                      <a:r>
                        <a:rPr lang="en-US" baseline="0" dirty="0" smtClean="0"/>
                        <a:t> performance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056252"/>
              </p:ext>
            </p:extLst>
          </p:nvPr>
        </p:nvGraphicFramePr>
        <p:xfrm>
          <a:off x="875425" y="4923850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254"/>
                <a:gridCol w="1637731"/>
                <a:gridCol w="1719618"/>
                <a:gridCol w="1648877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mdtmFTP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GridFTP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BBCP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Time-to-Completion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NOT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1006.02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Poor</a:t>
                      </a:r>
                      <a:r>
                        <a:rPr lang="en-US" baseline="0" dirty="0" smtClean="0"/>
                        <a:t> performance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764329" y="6444698"/>
            <a:ext cx="646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BBCP performance is very poor, we do not list its results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– Client/Server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19206"/>
              </p:ext>
            </p:extLst>
          </p:nvPr>
        </p:nvGraphicFramePr>
        <p:xfrm>
          <a:off x="256133" y="1772576"/>
          <a:ext cx="387913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7721" y="4714882"/>
            <a:ext cx="327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 File </a:t>
            </a:r>
            <a:r>
              <a:rPr lang="en-US" dirty="0"/>
              <a:t>D</a:t>
            </a:r>
            <a:r>
              <a:rPr lang="en-US" dirty="0" smtClean="0"/>
              <a:t>ata Transfer (1x100G)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9282" y="4714882"/>
            <a:ext cx="2982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Folder Data Transfer (30x10G)</a:t>
            </a:r>
            <a:endParaRPr lang="en-US" dirty="0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938438"/>
              </p:ext>
            </p:extLst>
          </p:nvPr>
        </p:nvGraphicFramePr>
        <p:xfrm>
          <a:off x="4481733" y="1772576"/>
          <a:ext cx="370645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889296"/>
              </p:ext>
            </p:extLst>
          </p:nvPr>
        </p:nvGraphicFramePr>
        <p:xfrm>
          <a:off x="8525808" y="1772576"/>
          <a:ext cx="33691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525808" y="4714882"/>
            <a:ext cx="3516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Folder Data Transfer (Linux 3.12.21)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94163" y="6328692"/>
            <a:ext cx="2177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Larger is better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54017" y="5320061"/>
            <a:ext cx="8390989" cy="772784"/>
            <a:chOff x="621084" y="5317441"/>
            <a:chExt cx="8390989" cy="772784"/>
          </a:xfrm>
        </p:grpSpPr>
        <p:sp>
          <p:nvSpPr>
            <p:cNvPr id="3" name="TextBox 2"/>
            <p:cNvSpPr txBox="1"/>
            <p:nvPr/>
          </p:nvSpPr>
          <p:spPr>
            <a:xfrm>
              <a:off x="621084" y="5521787"/>
              <a:ext cx="5174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Relative performance improvement (base: GridFTP) =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791768" y="5720893"/>
              <a:ext cx="3220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/>
                <a:t>other tools’ Time-to-Completion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880051" y="5317441"/>
              <a:ext cx="30981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GridFTP’s </a:t>
              </a:r>
              <a:r>
                <a:rPr lang="en-US" dirty="0" smtClean="0"/>
                <a:t>Time-to-Completion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795386" y="5706453"/>
              <a:ext cx="31828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3195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791</Words>
  <Application>Microsoft Macintosh PowerPoint</Application>
  <PresentationFormat>Widescreen</PresentationFormat>
  <Paragraphs>182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Calibri Light</vt:lpstr>
      <vt:lpstr>Times New Roman</vt:lpstr>
      <vt:lpstr>Wingdings</vt:lpstr>
      <vt:lpstr>宋体</vt:lpstr>
      <vt:lpstr>Arial</vt:lpstr>
      <vt:lpstr>Office Theme</vt:lpstr>
      <vt:lpstr>mdtmFTP evaluation @ESNET Testbed</vt:lpstr>
      <vt:lpstr>Goal</vt:lpstr>
      <vt:lpstr>ESNET Testbed - 1</vt:lpstr>
      <vt:lpstr>ESNET Testbed - 2</vt:lpstr>
      <vt:lpstr>Evaluation Methodology - 1</vt:lpstr>
      <vt:lpstr>Evaluation Methodology - 2</vt:lpstr>
      <vt:lpstr>Evaluation Methodology - 3</vt:lpstr>
      <vt:lpstr>Result – Client/Server</vt:lpstr>
      <vt:lpstr>Result – Client/Server</vt:lpstr>
      <vt:lpstr>Result – 3rd party data transfer</vt:lpstr>
      <vt:lpstr>Result – 3rd party data transfer </vt:lpstr>
      <vt:lpstr>mdtmFTP status</vt:lpstr>
      <vt:lpstr>mdtmFTP roadmap</vt:lpstr>
      <vt:lpstr>Summary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mdtmFTP evaluation @ESNET Testbde</dc:title>
  <dc:creator>Wenji Wu</dc:creator>
  <cp:lastModifiedBy>Wenji Wu</cp:lastModifiedBy>
  <cp:revision>41</cp:revision>
  <dcterms:created xsi:type="dcterms:W3CDTF">2016-05-05T01:51:39Z</dcterms:created>
  <dcterms:modified xsi:type="dcterms:W3CDTF">2016-06-15T15:20:10Z</dcterms:modified>
</cp:coreProperties>
</file>